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6" r:id="rId2"/>
    <p:sldId id="270" r:id="rId3"/>
    <p:sldId id="269" r:id="rId4"/>
    <p:sldId id="271" r:id="rId5"/>
    <p:sldId id="272" r:id="rId6"/>
    <p:sldId id="274" r:id="rId7"/>
    <p:sldId id="27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E7D392-27E9-42BF-9243-5884E84448C5}" v="140" dt="2022-04-07T22:02:52.169"/>
    <p1510:client id="{944794DD-3348-47C0-9087-848E906B0F70}" v="51" dt="2022-04-05T19:44:58.3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37" autoAdjust="0"/>
    <p:restoredTop sz="80952" autoAdjust="0"/>
  </p:normalViewPr>
  <p:slideViewPr>
    <p:cSldViewPr snapToGrid="0">
      <p:cViewPr varScale="1">
        <p:scale>
          <a:sx n="102" d="100"/>
          <a:sy n="102" d="100"/>
        </p:scale>
        <p:origin x="1216" y="18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7" d="100"/>
          <a:sy n="87" d="100"/>
        </p:scale>
        <p:origin x="384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4EE95A-642A-4F63-9667-D45B5E916CD4}" type="datetimeFigureOut">
              <a:rPr lang="en-US" smtClean="0"/>
              <a:t>4/7/22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4798AE-1ED7-40E6-99BA-AA378E3FDA4D}" type="slidenum">
              <a:rPr lang="en-US" smtClean="0"/>
              <a:t>‹#›</a:t>
            </a:fld>
            <a:endParaRPr lang="en-US"/>
          </a:p>
        </p:txBody>
      </p:sp>
    </p:spTree>
    <p:extLst>
      <p:ext uri="{BB962C8B-B14F-4D97-AF65-F5344CB8AC3E}">
        <p14:creationId xmlns:p14="http://schemas.microsoft.com/office/powerpoint/2010/main" val="3938479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important term that is going to come up a lot, so I’m going to define it first. Delta-V is the measure of how much the spacecraft’s velocity has been changed by it’s engines or other means. This is important because changing our velocity is the only way to get anywhere in space, so we tend to measure missions with this metrics. For reference, it takes about 4.1 km/s of delta-v to get to Low Lunar Orbit, from low earth orbit, or about 14 km/s to get there from the earth. This is the Saturn five, the absolutely enormous rocket we used to get the apollo missions to the moon. This 363 foot tall behemoth – that’s about 53 of me stacked head to toe for scale - was needed to get to the moon. And it only delivered that absolutely tiny upper section. It weighed 6.5 million pounds, which is about 33k of me.</a:t>
            </a:r>
          </a:p>
          <a:p>
            <a:endParaRPr lang="en-US" dirty="0">
              <a:cs typeface="Calibri"/>
            </a:endParaRPr>
          </a:p>
          <a:p>
            <a:endParaRPr lang="en-US" dirty="0">
              <a:cs typeface="Calibri"/>
            </a:endParaRPr>
          </a:p>
          <a:p>
            <a:pPr marL="285750" indent="-285750">
              <a:buFont typeface="Arial,Sans-Serif"/>
              <a:buChar char="•"/>
            </a:pPr>
            <a:r>
              <a:rPr lang="en-US" dirty="0"/>
              <a:t>Only takes 4.1 km/s to get to Low Lunar Orbit from Low  Earth Orbit.</a:t>
            </a:r>
            <a:endParaRPr lang="en-US" dirty="0">
              <a:cs typeface="Calibri"/>
            </a:endParaRPr>
          </a:p>
          <a:p>
            <a:pPr marL="285750" indent="-285750">
              <a:buFont typeface="Arial,Sans-Serif"/>
              <a:buChar char="•"/>
            </a:pPr>
            <a:r>
              <a:rPr lang="en-US" dirty="0"/>
              <a:t>About 14 km/s to get from Kennedy space center to low lunar orbit</a:t>
            </a:r>
            <a:endParaRPr lang="en-US" dirty="0">
              <a:cs typeface="Calibri"/>
            </a:endParaRPr>
          </a:p>
          <a:p>
            <a:pPr marL="285750" indent="-285750">
              <a:buFont typeface="Arial,Sans-Serif"/>
              <a:buChar char="•"/>
            </a:pPr>
            <a:r>
              <a:rPr lang="en-US" dirty="0"/>
              <a:t>Saturn V is 363’ tall – 53 of me stacked head-to-toe.</a:t>
            </a:r>
          </a:p>
        </p:txBody>
      </p:sp>
      <p:sp>
        <p:nvSpPr>
          <p:cNvPr id="4" name="Slide Number Placeholder 3"/>
          <p:cNvSpPr>
            <a:spLocks noGrp="1"/>
          </p:cNvSpPr>
          <p:nvPr>
            <p:ph type="sldNum" sz="quarter" idx="5"/>
          </p:nvPr>
        </p:nvSpPr>
        <p:spPr/>
        <p:txBody>
          <a:bodyPr/>
          <a:lstStyle/>
          <a:p>
            <a:fld id="{B04798AE-1ED7-40E6-99BA-AA378E3FDA4D}" type="slidenum">
              <a:rPr lang="en-US" smtClean="0"/>
              <a:t>2</a:t>
            </a:fld>
            <a:endParaRPr lang="en-US"/>
          </a:p>
        </p:txBody>
      </p:sp>
    </p:spTree>
    <p:extLst>
      <p:ext uri="{BB962C8B-B14F-4D97-AF65-F5344CB8AC3E}">
        <p14:creationId xmlns:p14="http://schemas.microsoft.com/office/powerpoint/2010/main" val="2106950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Mars is even worse – we need 5.7 km/s of delta-V to get there from low earth orbit, minimum. This means it's about 15.8 km/s to get there from the earth.  This is a porkchop plot, which displays the amount of delta-V to get someplace with respect to the departure date and the time of flight or the arrival date. The darker the color, the lower the delta v cost.</a:t>
            </a:r>
          </a:p>
        </p:txBody>
      </p:sp>
      <p:sp>
        <p:nvSpPr>
          <p:cNvPr id="4" name="Slide Number Placeholder 3"/>
          <p:cNvSpPr>
            <a:spLocks noGrp="1"/>
          </p:cNvSpPr>
          <p:nvPr>
            <p:ph type="sldNum" sz="quarter" idx="5"/>
          </p:nvPr>
        </p:nvSpPr>
        <p:spPr/>
        <p:txBody>
          <a:bodyPr/>
          <a:lstStyle/>
          <a:p>
            <a:fld id="{B04798AE-1ED7-40E6-99BA-AA378E3FDA4D}" type="slidenum">
              <a:rPr lang="en-US" smtClean="0"/>
              <a:t>3</a:t>
            </a:fld>
            <a:endParaRPr lang="en-US"/>
          </a:p>
        </p:txBody>
      </p:sp>
    </p:spTree>
    <p:extLst>
      <p:ext uri="{BB962C8B-B14F-4D97-AF65-F5344CB8AC3E}">
        <p14:creationId xmlns:p14="http://schemas.microsoft.com/office/powerpoint/2010/main" val="852121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‘Rocket Equation’ governs how much propellant we actually need. Unfortunately it’s an exponential equation, so to go somewhere we need a lot of propellant. From Low earth Orbit, using a SpaceX Raptor Engine, you would need about 3.61 tons of propellant for every ton of stuff you actually get to mars. The moon is a bit better, needing only 2 tons of propellant for every ton delivered there, but it’s still not great. </a:t>
            </a:r>
          </a:p>
          <a:p>
            <a:r>
              <a:rPr lang="en-US" dirty="0"/>
              <a:t>I don’t care how bad gas prices are, it doesn’t make sense to carry all of the gas you need for a cross country trip from where you started, so why should we carry all of the propellant we need for the mission with us? Can we refuel at some point on the way to mars?</a:t>
            </a:r>
          </a:p>
        </p:txBody>
      </p:sp>
      <p:sp>
        <p:nvSpPr>
          <p:cNvPr id="4" name="Slide Number Placeholder 3"/>
          <p:cNvSpPr>
            <a:spLocks noGrp="1"/>
          </p:cNvSpPr>
          <p:nvPr>
            <p:ph type="sldNum" sz="quarter" idx="5"/>
          </p:nvPr>
        </p:nvSpPr>
        <p:spPr/>
        <p:txBody>
          <a:bodyPr/>
          <a:lstStyle/>
          <a:p>
            <a:fld id="{B04798AE-1ED7-40E6-99BA-AA378E3FDA4D}" type="slidenum">
              <a:rPr lang="en-US" smtClean="0"/>
              <a:t>4</a:t>
            </a:fld>
            <a:endParaRPr lang="en-US"/>
          </a:p>
        </p:txBody>
      </p:sp>
    </p:spTree>
    <p:extLst>
      <p:ext uri="{BB962C8B-B14F-4D97-AF65-F5344CB8AC3E}">
        <p14:creationId xmlns:p14="http://schemas.microsoft.com/office/powerpoint/2010/main" val="1981721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Probably. Bennu was visited by the mission Osiris Rex, which confirmed the presence of water on it. This is exciting, because water can be turned into rocket fuel. Unfortunately, </a:t>
            </a:r>
            <a:r>
              <a:rPr lang="en-US" dirty="0" err="1"/>
              <a:t>bennu</a:t>
            </a:r>
            <a:r>
              <a:rPr lang="en-US" dirty="0"/>
              <a:t> is kind of difficult to get to from a delta-V perspective – it’s not an ideal candidate for such a mission profile. Are there other asteroids which are better for this mission?</a:t>
            </a:r>
          </a:p>
        </p:txBody>
      </p:sp>
      <p:sp>
        <p:nvSpPr>
          <p:cNvPr id="4" name="Slide Number Placeholder 3"/>
          <p:cNvSpPr>
            <a:spLocks noGrp="1"/>
          </p:cNvSpPr>
          <p:nvPr>
            <p:ph type="sldNum" sz="quarter" idx="5"/>
          </p:nvPr>
        </p:nvSpPr>
        <p:spPr/>
        <p:txBody>
          <a:bodyPr/>
          <a:lstStyle/>
          <a:p>
            <a:fld id="{B04798AE-1ED7-40E6-99BA-AA378E3FDA4D}" type="slidenum">
              <a:rPr lang="en-US" smtClean="0"/>
              <a:t>5</a:t>
            </a:fld>
            <a:endParaRPr lang="en-US"/>
          </a:p>
        </p:txBody>
      </p:sp>
    </p:spTree>
    <p:extLst>
      <p:ext uri="{BB962C8B-B14F-4D97-AF65-F5344CB8AC3E}">
        <p14:creationId xmlns:p14="http://schemas.microsoft.com/office/powerpoint/2010/main" val="3013118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2000 SG344 is a near earth asteroid somewhere between 15 and 70 meters in diameter. It is very easy to access from the earth, requiring only 3.5 km/s of delta-V at the optimal window and thus only 1.56 tons of propellant per ton of stuff we get there, which is much better than Getting to mars. We aren’t sure what this asteroid is made of – it could be a water rich carbonaceous asteroid we could refine plenty of propellant from, silicate type asteroid that we could at least get a substantial amount of the propellant mass from in the form of oxidizer, or a metallic type asteroid, which wouldn’t do us much good for propellant refueling. There is some debate as to whether or not this is actually the missing upper stage from Apollo 12, which would make propellant extraction exceedingly difficult. </a:t>
            </a:r>
          </a:p>
          <a:p>
            <a:endParaRPr lang="en-US" dirty="0"/>
          </a:p>
          <a:p>
            <a:pPr marL="342900" indent="-342900">
              <a:buFont typeface="Arial" panose="020B0604020202020204" pitchFamily="34" charset="0"/>
              <a:buChar char="•"/>
            </a:pPr>
            <a:r>
              <a:rPr lang="en-US" sz="1200" dirty="0">
                <a:latin typeface="Trebuchet MS"/>
              </a:rPr>
              <a:t>2000 SG</a:t>
            </a:r>
            <a:r>
              <a:rPr lang="en-US" sz="1200" baseline="-25000" dirty="0">
                <a:latin typeface="Trebuchet MS"/>
              </a:rPr>
              <a:t>344</a:t>
            </a:r>
            <a:r>
              <a:rPr lang="en-US" sz="1200" dirty="0">
                <a:latin typeface="Trebuchet MS"/>
              </a:rPr>
              <a:t> is a small Near-Earth Asteroid</a:t>
            </a:r>
          </a:p>
          <a:p>
            <a:pPr marL="342900" indent="-342900">
              <a:buFont typeface="Arial" panose="020B0604020202020204" pitchFamily="34" charset="0"/>
              <a:buChar char="•"/>
            </a:pPr>
            <a:r>
              <a:rPr lang="en-US" sz="1200" dirty="0">
                <a:latin typeface="Trebuchet MS" panose="020B0603020202020204" pitchFamily="34" charset="0"/>
              </a:rPr>
              <a:t>Can be accessed with 3.5 km/s of </a:t>
            </a:r>
            <a:r>
              <a:rPr lang="el-GR" sz="1200" b="0" i="0" dirty="0">
                <a:solidFill>
                  <a:srgbClr val="202124"/>
                </a:solidFill>
                <a:effectLst/>
                <a:latin typeface="Trebuchet MS" panose="020B0603020202020204" pitchFamily="34" charset="0"/>
              </a:rPr>
              <a:t>Δ</a:t>
            </a:r>
            <a:r>
              <a:rPr lang="en-US" sz="1200" b="0" i="0" dirty="0">
                <a:solidFill>
                  <a:srgbClr val="202124"/>
                </a:solidFill>
                <a:effectLst/>
                <a:latin typeface="Trebuchet MS" panose="020B0603020202020204" pitchFamily="34" charset="0"/>
              </a:rPr>
              <a:t>V</a:t>
            </a:r>
          </a:p>
          <a:p>
            <a:pPr marL="342900" indent="-342900">
              <a:buFont typeface="Arial" panose="020B0604020202020204" pitchFamily="34" charset="0"/>
              <a:buChar char="•"/>
            </a:pPr>
            <a:r>
              <a:rPr lang="en-US" sz="1200" dirty="0">
                <a:solidFill>
                  <a:srgbClr val="202124"/>
                </a:solidFill>
                <a:latin typeface="Trebuchet MS"/>
              </a:rPr>
              <a:t>Propellant cost of 1.56 tons/ton</a:t>
            </a:r>
            <a:endParaRPr lang="en-US" sz="1200" dirty="0">
              <a:latin typeface="Trebuchet MS"/>
            </a:endParaRPr>
          </a:p>
          <a:p>
            <a:endParaRPr lang="en-US" dirty="0"/>
          </a:p>
        </p:txBody>
      </p:sp>
      <p:sp>
        <p:nvSpPr>
          <p:cNvPr id="4" name="Slide Number Placeholder 3"/>
          <p:cNvSpPr>
            <a:spLocks noGrp="1"/>
          </p:cNvSpPr>
          <p:nvPr>
            <p:ph type="sldNum" sz="quarter" idx="5"/>
          </p:nvPr>
        </p:nvSpPr>
        <p:spPr/>
        <p:txBody>
          <a:bodyPr/>
          <a:lstStyle/>
          <a:p>
            <a:fld id="{B04798AE-1ED7-40E6-99BA-AA378E3FDA4D}" type="slidenum">
              <a:rPr lang="en-US" smtClean="0"/>
              <a:t>6</a:t>
            </a:fld>
            <a:endParaRPr lang="en-US"/>
          </a:p>
        </p:txBody>
      </p:sp>
    </p:spTree>
    <p:extLst>
      <p:ext uri="{BB962C8B-B14F-4D97-AF65-F5344CB8AC3E}">
        <p14:creationId xmlns:p14="http://schemas.microsoft.com/office/powerpoint/2010/main" val="1175331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4/7/22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4/7/22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4/7/22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4/7/22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4/7/22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3.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9.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Trebuchet MS"/>
                <a:ea typeface="Cambria"/>
              </a:rPr>
              <a:t>Assessing the Viability of Refueling at Asteroids on the Way to Mars</a:t>
            </a:r>
            <a:endParaRPr lang="en-US" dirty="0">
              <a:latin typeface="Trebuchet MS" panose="020B0603020202020204" pitchFamily="34" charset="0"/>
              <a:ea typeface="Cambria" panose="02040503050406030204" pitchFamily="18" charset="0"/>
            </a:endParaRPr>
          </a:p>
        </p:txBody>
      </p:sp>
      <p:sp>
        <p:nvSpPr>
          <p:cNvPr id="3" name="Subtitle 2"/>
          <p:cNvSpPr>
            <a:spLocks noGrp="1"/>
          </p:cNvSpPr>
          <p:nvPr>
            <p:ph type="subTitle" idx="1"/>
          </p:nvPr>
        </p:nvSpPr>
        <p:spPr>
          <a:xfrm>
            <a:off x="1523999" y="3741873"/>
            <a:ext cx="9144000" cy="2005485"/>
          </a:xfrm>
        </p:spPr>
        <p:txBody>
          <a:bodyPr vert="horz" lIns="91440" tIns="45720" rIns="91440" bIns="45720" rtlCol="0" anchor="t">
            <a:normAutofit/>
          </a:bodyPr>
          <a:lstStyle/>
          <a:p>
            <a:r>
              <a:rPr lang="en-US" dirty="0">
                <a:latin typeface="Trebuchet MS" panose="020B0603020202020204" pitchFamily="34" charset="0"/>
                <a:ea typeface="Cambria" panose="02040503050406030204" pitchFamily="18" charset="0"/>
              </a:rPr>
              <a:t>By: Julian Treat</a:t>
            </a:r>
          </a:p>
          <a:p>
            <a:r>
              <a:rPr lang="en-US" dirty="0">
                <a:latin typeface="Trebuchet MS" panose="020B0603020202020204" pitchFamily="34" charset="0"/>
                <a:ea typeface="Cambria" panose="02040503050406030204" pitchFamily="18" charset="0"/>
              </a:rPr>
              <a:t>Mentor: Dr. Davide Conte</a:t>
            </a:r>
          </a:p>
          <a:p>
            <a:r>
              <a:rPr lang="en-US" dirty="0">
                <a:latin typeface="Trebuchet MS"/>
                <a:ea typeface="Cambria"/>
              </a:rPr>
              <a:t>Department of Aerospace Engineering</a:t>
            </a:r>
            <a:endParaRPr lang="en-US" dirty="0"/>
          </a:p>
          <a:p>
            <a:r>
              <a:rPr lang="en-US" dirty="0">
                <a:latin typeface="Trebuchet MS"/>
                <a:ea typeface="Cambria"/>
              </a:rPr>
              <a:t>Embry-Riddle Aeronautical University</a:t>
            </a:r>
          </a:p>
          <a:p>
            <a:endParaRPr lang="en-US" dirty="0">
              <a:latin typeface="Trebuchet MS" panose="020B0603020202020204" pitchFamily="34" charset="0"/>
              <a:ea typeface="Cambria" panose="02040503050406030204" pitchFamily="18" charset="0"/>
            </a:endParaRPr>
          </a:p>
        </p:txBody>
      </p:sp>
      <p:pic>
        <p:nvPicPr>
          <p:cNvPr id="7" name="Picture 6">
            <a:extLst>
              <a:ext uri="{FF2B5EF4-FFF2-40B4-BE49-F238E27FC236}">
                <a16:creationId xmlns:a16="http://schemas.microsoft.com/office/drawing/2014/main" id="{FCBDEEE5-C647-4C92-9414-4CFDBC8F5A80}"/>
              </a:ext>
            </a:extLst>
          </p:cNvPr>
          <p:cNvPicPr>
            <a:picLocks noChangeAspect="1"/>
          </p:cNvPicPr>
          <p:nvPr/>
        </p:nvPicPr>
        <p:blipFill rotWithShape="1">
          <a:blip r:embed="rId2">
            <a:extLst>
              <a:ext uri="{28A0092B-C50C-407E-A947-70E740481C1C}">
                <a14:useLocalDpi xmlns:a14="http://schemas.microsoft.com/office/drawing/2010/main" val="0"/>
              </a:ext>
            </a:extLst>
          </a:blip>
          <a:srcRect l="3951" t="28300" r="4774" b="28119"/>
          <a:stretch/>
        </p:blipFill>
        <p:spPr>
          <a:xfrm>
            <a:off x="4476344" y="5979268"/>
            <a:ext cx="3239311" cy="1031132"/>
          </a:xfrm>
          <a:prstGeom prst="rect">
            <a:avLst/>
          </a:prstGeom>
        </p:spPr>
      </p:pic>
      <p:pic>
        <p:nvPicPr>
          <p:cNvPr id="9" name="Picture 8">
            <a:extLst>
              <a:ext uri="{FF2B5EF4-FFF2-40B4-BE49-F238E27FC236}">
                <a16:creationId xmlns:a16="http://schemas.microsoft.com/office/drawing/2014/main" id="{357981A5-0903-4F0F-9A80-898B2F43DE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21118" y="0"/>
            <a:ext cx="1470882" cy="1571392"/>
          </a:xfrm>
          <a:prstGeom prst="rect">
            <a:avLst/>
          </a:prstGeom>
        </p:spPr>
      </p:pic>
      <p:pic>
        <p:nvPicPr>
          <p:cNvPr id="10" name="Picture 9">
            <a:extLst>
              <a:ext uri="{FF2B5EF4-FFF2-40B4-BE49-F238E27FC236}">
                <a16:creationId xmlns:a16="http://schemas.microsoft.com/office/drawing/2014/main" id="{C095A304-E10A-4307-ADC6-75A0B4E26E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6471" y="4488099"/>
            <a:ext cx="1775207" cy="2369901"/>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59C71-A499-4D6C-A4E2-9E97B357FA09}"/>
              </a:ext>
            </a:extLst>
          </p:cNvPr>
          <p:cNvSpPr>
            <a:spLocks noGrp="1"/>
          </p:cNvSpPr>
          <p:nvPr>
            <p:ph type="title"/>
          </p:nvPr>
        </p:nvSpPr>
        <p:spPr/>
        <p:txBody>
          <a:bodyPr/>
          <a:lstStyle/>
          <a:p>
            <a:pPr algn="ctr"/>
            <a:r>
              <a:rPr lang="en-US" dirty="0">
                <a:latin typeface="Trebuchet MS" panose="020B0603020202020204" pitchFamily="34" charset="0"/>
              </a:rPr>
              <a:t>What </a:t>
            </a:r>
            <a:r>
              <a:rPr lang="en-US" b="0" i="0" dirty="0">
                <a:solidFill>
                  <a:srgbClr val="202124"/>
                </a:solidFill>
                <a:effectLst/>
                <a:latin typeface="Trebuchet MS" panose="020B0603020202020204" pitchFamily="34" charset="0"/>
              </a:rPr>
              <a:t>is </a:t>
            </a:r>
            <a:r>
              <a:rPr lang="el-GR" b="0" i="0" dirty="0">
                <a:solidFill>
                  <a:srgbClr val="202124"/>
                </a:solidFill>
                <a:effectLst/>
                <a:latin typeface="Roboto" panose="02000000000000000000" pitchFamily="2" charset="0"/>
              </a:rPr>
              <a:t>Δ</a:t>
            </a:r>
            <a:r>
              <a:rPr lang="en-US" b="0" i="0" dirty="0">
                <a:solidFill>
                  <a:srgbClr val="202124"/>
                </a:solidFill>
                <a:effectLst/>
                <a:latin typeface="Roboto" panose="02000000000000000000" pitchFamily="2" charset="0"/>
              </a:rPr>
              <a:t>V?</a:t>
            </a:r>
            <a:endParaRPr lang="en-US" dirty="0">
              <a:latin typeface="Trebuchet MS" panose="020B0603020202020204" pitchFamily="34" charset="0"/>
            </a:endParaRPr>
          </a:p>
        </p:txBody>
      </p:sp>
      <p:pic>
        <p:nvPicPr>
          <p:cNvPr id="3" name="Picture 2">
            <a:extLst>
              <a:ext uri="{FF2B5EF4-FFF2-40B4-BE49-F238E27FC236}">
                <a16:creationId xmlns:a16="http://schemas.microsoft.com/office/drawing/2014/main" id="{688D3594-5D74-4B9A-822A-49B22FC05E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51222" y="0"/>
            <a:ext cx="1240777" cy="1325563"/>
          </a:xfrm>
          <a:prstGeom prst="rect">
            <a:avLst/>
          </a:prstGeom>
        </p:spPr>
      </p:pic>
      <p:sp>
        <p:nvSpPr>
          <p:cNvPr id="8" name="TextBox 7">
            <a:extLst>
              <a:ext uri="{FF2B5EF4-FFF2-40B4-BE49-F238E27FC236}">
                <a16:creationId xmlns:a16="http://schemas.microsoft.com/office/drawing/2014/main" id="{0A913B4A-1D0F-4DC0-9F3D-DCB460118BFA}"/>
              </a:ext>
            </a:extLst>
          </p:cNvPr>
          <p:cNvSpPr txBox="1"/>
          <p:nvPr/>
        </p:nvSpPr>
        <p:spPr>
          <a:xfrm>
            <a:off x="384678" y="2001743"/>
            <a:ext cx="5445388" cy="1938992"/>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l-GR" sz="2400" b="0" i="0" dirty="0">
                <a:solidFill>
                  <a:srgbClr val="202124"/>
                </a:solidFill>
                <a:effectLst/>
                <a:latin typeface="Trebuchet MS"/>
              </a:rPr>
              <a:t>Δ</a:t>
            </a:r>
            <a:r>
              <a:rPr lang="en-US" sz="2400" b="0" i="0" dirty="0">
                <a:solidFill>
                  <a:srgbClr val="202124"/>
                </a:solidFill>
                <a:effectLst/>
                <a:latin typeface="Trebuchet MS"/>
              </a:rPr>
              <a:t>V is the total change </a:t>
            </a:r>
            <a:r>
              <a:rPr lang="en-US" sz="2400" dirty="0">
                <a:solidFill>
                  <a:srgbClr val="202124"/>
                </a:solidFill>
                <a:latin typeface="Trebuchet MS"/>
              </a:rPr>
              <a:t>in velocity</a:t>
            </a:r>
            <a:r>
              <a:rPr lang="en-US" sz="2400" b="0" i="0" dirty="0">
                <a:solidFill>
                  <a:srgbClr val="202124"/>
                </a:solidFill>
                <a:effectLst/>
                <a:latin typeface="Trebuchet MS"/>
              </a:rPr>
              <a:t> a spacecraft</a:t>
            </a:r>
          </a:p>
          <a:p>
            <a:pPr marL="285750" indent="-285750">
              <a:buFont typeface="Arial" panose="020B0604020202020204" pitchFamily="34" charset="0"/>
              <a:buChar char="•"/>
            </a:pPr>
            <a:r>
              <a:rPr lang="en-US" sz="2400" dirty="0">
                <a:solidFill>
                  <a:srgbClr val="202124"/>
                </a:solidFill>
                <a:latin typeface="Trebuchet MS"/>
              </a:rPr>
              <a:t>Used to measure how hard it is to get some place in space</a:t>
            </a:r>
          </a:p>
          <a:p>
            <a:pPr marL="285750" indent="-285750">
              <a:buFont typeface="Arial" panose="020B0604020202020204" pitchFamily="34" charset="0"/>
              <a:buChar char="•"/>
            </a:pPr>
            <a:endParaRPr lang="en-US" sz="2400" dirty="0">
              <a:solidFill>
                <a:srgbClr val="202124"/>
              </a:solidFill>
              <a:latin typeface="Trebuchet MS" panose="020B0603020202020204" pitchFamily="34" charset="0"/>
            </a:endParaRPr>
          </a:p>
        </p:txBody>
      </p:sp>
      <p:pic>
        <p:nvPicPr>
          <p:cNvPr id="14" name="Picture 13">
            <a:extLst>
              <a:ext uri="{FF2B5EF4-FFF2-40B4-BE49-F238E27FC236}">
                <a16:creationId xmlns:a16="http://schemas.microsoft.com/office/drawing/2014/main" id="{C0848F7A-E8B2-488B-9AE2-7329C11D7B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438297"/>
            <a:ext cx="4114537" cy="5230344"/>
          </a:xfrm>
          <a:prstGeom prst="rect">
            <a:avLst/>
          </a:prstGeom>
        </p:spPr>
      </p:pic>
      <p:sp>
        <p:nvSpPr>
          <p:cNvPr id="15" name="Oval 14">
            <a:extLst>
              <a:ext uri="{FF2B5EF4-FFF2-40B4-BE49-F238E27FC236}">
                <a16:creationId xmlns:a16="http://schemas.microsoft.com/office/drawing/2014/main" id="{DCE4E899-5D5D-40FE-AEB0-A1C9AC9B8951}"/>
              </a:ext>
            </a:extLst>
          </p:cNvPr>
          <p:cNvSpPr/>
          <p:nvPr/>
        </p:nvSpPr>
        <p:spPr>
          <a:xfrm>
            <a:off x="7810500" y="2181247"/>
            <a:ext cx="482600" cy="48418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6DE71DD8-C088-4D0C-8510-33759FD69F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76471" y="4488099"/>
            <a:ext cx="1775207" cy="2369901"/>
          </a:xfrm>
          <a:prstGeom prst="rect">
            <a:avLst/>
          </a:prstGeom>
        </p:spPr>
      </p:pic>
      <p:pic>
        <p:nvPicPr>
          <p:cNvPr id="18" name="Picture 17">
            <a:extLst>
              <a:ext uri="{FF2B5EF4-FFF2-40B4-BE49-F238E27FC236}">
                <a16:creationId xmlns:a16="http://schemas.microsoft.com/office/drawing/2014/main" id="{C423E702-496F-4660-A777-5C3C6826DC4E}"/>
              </a:ext>
            </a:extLst>
          </p:cNvPr>
          <p:cNvPicPr>
            <a:picLocks noChangeAspect="1"/>
          </p:cNvPicPr>
          <p:nvPr/>
        </p:nvPicPr>
        <p:blipFill rotWithShape="1">
          <a:blip r:embed="rId6">
            <a:extLst>
              <a:ext uri="{28A0092B-C50C-407E-A947-70E740481C1C}">
                <a14:useLocalDpi xmlns:a14="http://schemas.microsoft.com/office/drawing/2010/main" val="0"/>
              </a:ext>
            </a:extLst>
          </a:blip>
          <a:srcRect l="3951" t="28300" r="4774" b="28119"/>
          <a:stretch/>
        </p:blipFill>
        <p:spPr>
          <a:xfrm>
            <a:off x="0" y="5885352"/>
            <a:ext cx="3239311" cy="1031132"/>
          </a:xfrm>
          <a:prstGeom prst="rect">
            <a:avLst/>
          </a:prstGeom>
        </p:spPr>
      </p:pic>
      <p:sp>
        <p:nvSpPr>
          <p:cNvPr id="19" name="TextBox 18">
            <a:extLst>
              <a:ext uri="{FF2B5EF4-FFF2-40B4-BE49-F238E27FC236}">
                <a16:creationId xmlns:a16="http://schemas.microsoft.com/office/drawing/2014/main" id="{3AA33AED-9D41-49A4-9391-3B93E1B40302}"/>
              </a:ext>
            </a:extLst>
          </p:cNvPr>
          <p:cNvSpPr txBox="1"/>
          <p:nvPr/>
        </p:nvSpPr>
        <p:spPr>
          <a:xfrm>
            <a:off x="6172067" y="6299309"/>
            <a:ext cx="3962401" cy="369332"/>
          </a:xfrm>
          <a:prstGeom prst="rect">
            <a:avLst/>
          </a:prstGeom>
          <a:noFill/>
        </p:spPr>
        <p:txBody>
          <a:bodyPr wrap="square" rtlCol="0">
            <a:spAutoFit/>
          </a:bodyPr>
          <a:lstStyle/>
          <a:p>
            <a:r>
              <a:rPr lang="en-US" dirty="0"/>
              <a:t>Source: NASA History Office</a:t>
            </a:r>
          </a:p>
        </p:txBody>
      </p:sp>
    </p:spTree>
    <p:extLst>
      <p:ext uri="{BB962C8B-B14F-4D97-AF65-F5344CB8AC3E}">
        <p14:creationId xmlns:p14="http://schemas.microsoft.com/office/powerpoint/2010/main" val="1011087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4BD98-7159-4B23-B582-ECEA4EDFB534}"/>
              </a:ext>
            </a:extLst>
          </p:cNvPr>
          <p:cNvSpPr>
            <a:spLocks noGrp="1"/>
          </p:cNvSpPr>
          <p:nvPr>
            <p:ph type="title"/>
          </p:nvPr>
        </p:nvSpPr>
        <p:spPr/>
        <p:txBody>
          <a:bodyPr/>
          <a:lstStyle/>
          <a:p>
            <a:pPr algn="ctr"/>
            <a:r>
              <a:rPr lang="en-US" dirty="0">
                <a:latin typeface="Trebuchet MS"/>
              </a:rPr>
              <a:t>Mars is hard to get to</a:t>
            </a:r>
          </a:p>
        </p:txBody>
      </p:sp>
      <p:pic>
        <p:nvPicPr>
          <p:cNvPr id="4" name="Picture 3">
            <a:extLst>
              <a:ext uri="{FF2B5EF4-FFF2-40B4-BE49-F238E27FC236}">
                <a16:creationId xmlns:a16="http://schemas.microsoft.com/office/drawing/2014/main" id="{C8B652ED-A171-47A9-95DE-E4265C9475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51222" y="0"/>
            <a:ext cx="1240777" cy="1325563"/>
          </a:xfrm>
          <a:prstGeom prst="rect">
            <a:avLst/>
          </a:prstGeom>
        </p:spPr>
      </p:pic>
      <p:pic>
        <p:nvPicPr>
          <p:cNvPr id="8" name="Picture 7">
            <a:extLst>
              <a:ext uri="{FF2B5EF4-FFF2-40B4-BE49-F238E27FC236}">
                <a16:creationId xmlns:a16="http://schemas.microsoft.com/office/drawing/2014/main" id="{400AD32A-DA72-4EFE-82CC-ED1A3B2553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9717" y="1422452"/>
            <a:ext cx="8789488" cy="5204632"/>
          </a:xfrm>
          <a:prstGeom prst="rect">
            <a:avLst/>
          </a:prstGeom>
        </p:spPr>
      </p:pic>
      <p:pic>
        <p:nvPicPr>
          <p:cNvPr id="10" name="Picture 9">
            <a:extLst>
              <a:ext uri="{FF2B5EF4-FFF2-40B4-BE49-F238E27FC236}">
                <a16:creationId xmlns:a16="http://schemas.microsoft.com/office/drawing/2014/main" id="{ACC25F8A-3446-46C2-B430-39DB42397B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76471" y="4488099"/>
            <a:ext cx="1775207" cy="2369901"/>
          </a:xfrm>
          <a:prstGeom prst="rect">
            <a:avLst/>
          </a:prstGeom>
        </p:spPr>
      </p:pic>
      <p:pic>
        <p:nvPicPr>
          <p:cNvPr id="6" name="Picture 5">
            <a:extLst>
              <a:ext uri="{FF2B5EF4-FFF2-40B4-BE49-F238E27FC236}">
                <a16:creationId xmlns:a16="http://schemas.microsoft.com/office/drawing/2014/main" id="{B07F29F3-58D4-412C-B08E-5F142E4F733C}"/>
              </a:ext>
            </a:extLst>
          </p:cNvPr>
          <p:cNvPicPr>
            <a:picLocks noChangeAspect="1"/>
          </p:cNvPicPr>
          <p:nvPr/>
        </p:nvPicPr>
        <p:blipFill rotWithShape="1">
          <a:blip r:embed="rId6">
            <a:extLst>
              <a:ext uri="{28A0092B-C50C-407E-A947-70E740481C1C}">
                <a14:useLocalDpi xmlns:a14="http://schemas.microsoft.com/office/drawing/2010/main" val="0"/>
              </a:ext>
            </a:extLst>
          </a:blip>
          <a:srcRect l="3951" t="28300" r="4774" b="28119"/>
          <a:stretch/>
        </p:blipFill>
        <p:spPr>
          <a:xfrm>
            <a:off x="0" y="5885352"/>
            <a:ext cx="3239311" cy="1031132"/>
          </a:xfrm>
          <a:prstGeom prst="rect">
            <a:avLst/>
          </a:prstGeom>
        </p:spPr>
      </p:pic>
    </p:spTree>
    <p:extLst>
      <p:ext uri="{BB962C8B-B14F-4D97-AF65-F5344CB8AC3E}">
        <p14:creationId xmlns:p14="http://schemas.microsoft.com/office/powerpoint/2010/main" val="850453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BFC03-C566-4CA8-99B7-FA8113C9A783}"/>
              </a:ext>
            </a:extLst>
          </p:cNvPr>
          <p:cNvSpPr>
            <a:spLocks noGrp="1"/>
          </p:cNvSpPr>
          <p:nvPr>
            <p:ph type="title"/>
          </p:nvPr>
        </p:nvSpPr>
        <p:spPr/>
        <p:txBody>
          <a:bodyPr/>
          <a:lstStyle/>
          <a:p>
            <a:pPr algn="ctr"/>
            <a:r>
              <a:rPr lang="en-US" dirty="0">
                <a:latin typeface="Trebuchet MS"/>
              </a:rPr>
              <a:t>It gets worse</a:t>
            </a:r>
          </a:p>
        </p:txBody>
      </p:sp>
      <p:pic>
        <p:nvPicPr>
          <p:cNvPr id="3" name="Picture 2">
            <a:extLst>
              <a:ext uri="{FF2B5EF4-FFF2-40B4-BE49-F238E27FC236}">
                <a16:creationId xmlns:a16="http://schemas.microsoft.com/office/drawing/2014/main" id="{C1CE4D99-E381-4F07-96F7-753823073D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51222" y="0"/>
            <a:ext cx="1240777" cy="1325563"/>
          </a:xfrm>
          <a:prstGeom prst="rect">
            <a:avLst/>
          </a:prstGeom>
        </p:spPr>
      </p:pic>
      <p:pic>
        <p:nvPicPr>
          <p:cNvPr id="6" name="Picture 5">
            <a:extLst>
              <a:ext uri="{FF2B5EF4-FFF2-40B4-BE49-F238E27FC236}">
                <a16:creationId xmlns:a16="http://schemas.microsoft.com/office/drawing/2014/main" id="{DAF515BA-FD10-4F23-AD70-BFB85D295B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6471" y="4488099"/>
            <a:ext cx="1775207" cy="2369901"/>
          </a:xfrm>
          <a:prstGeom prst="rect">
            <a:avLst/>
          </a:prstGeom>
        </p:spPr>
      </p:pic>
      <p:pic>
        <p:nvPicPr>
          <p:cNvPr id="8" name="Picture 7">
            <a:extLst>
              <a:ext uri="{FF2B5EF4-FFF2-40B4-BE49-F238E27FC236}">
                <a16:creationId xmlns:a16="http://schemas.microsoft.com/office/drawing/2014/main" id="{D0458DCA-7848-4CD2-8C7B-134E9CFA224A}"/>
              </a:ext>
            </a:extLst>
          </p:cNvPr>
          <p:cNvPicPr>
            <a:picLocks noChangeAspect="1"/>
          </p:cNvPicPr>
          <p:nvPr/>
        </p:nvPicPr>
        <p:blipFill rotWithShape="1">
          <a:blip r:embed="rId5">
            <a:extLst>
              <a:ext uri="{28A0092B-C50C-407E-A947-70E740481C1C}">
                <a14:useLocalDpi xmlns:a14="http://schemas.microsoft.com/office/drawing/2010/main" val="0"/>
              </a:ext>
            </a:extLst>
          </a:blip>
          <a:srcRect l="6320" t="2544" r="7683"/>
          <a:stretch/>
        </p:blipFill>
        <p:spPr>
          <a:xfrm>
            <a:off x="2390330" y="1423993"/>
            <a:ext cx="7622621" cy="5014385"/>
          </a:xfrm>
          <a:prstGeom prst="rect">
            <a:avLst/>
          </a:prstGeom>
        </p:spPr>
      </p:pic>
      <p:pic>
        <p:nvPicPr>
          <p:cNvPr id="5" name="Picture 4">
            <a:extLst>
              <a:ext uri="{FF2B5EF4-FFF2-40B4-BE49-F238E27FC236}">
                <a16:creationId xmlns:a16="http://schemas.microsoft.com/office/drawing/2014/main" id="{234E7F63-9629-4CAF-8281-C1615E4CE09E}"/>
              </a:ext>
            </a:extLst>
          </p:cNvPr>
          <p:cNvPicPr>
            <a:picLocks noChangeAspect="1"/>
          </p:cNvPicPr>
          <p:nvPr/>
        </p:nvPicPr>
        <p:blipFill rotWithShape="1">
          <a:blip r:embed="rId6">
            <a:extLst>
              <a:ext uri="{28A0092B-C50C-407E-A947-70E740481C1C}">
                <a14:useLocalDpi xmlns:a14="http://schemas.microsoft.com/office/drawing/2010/main" val="0"/>
              </a:ext>
            </a:extLst>
          </a:blip>
          <a:srcRect l="3951" t="28300" r="4774" b="28119"/>
          <a:stretch/>
        </p:blipFill>
        <p:spPr>
          <a:xfrm>
            <a:off x="0" y="5885352"/>
            <a:ext cx="3239311" cy="1031132"/>
          </a:xfrm>
          <a:prstGeom prst="rect">
            <a:avLst/>
          </a:prstGeom>
        </p:spPr>
      </p:pic>
    </p:spTree>
    <p:extLst>
      <p:ext uri="{BB962C8B-B14F-4D97-AF65-F5344CB8AC3E}">
        <p14:creationId xmlns:p14="http://schemas.microsoft.com/office/powerpoint/2010/main" val="1647843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5C1E1-4917-4DE3-BAC5-48775ED5DBC3}"/>
              </a:ext>
            </a:extLst>
          </p:cNvPr>
          <p:cNvSpPr>
            <a:spLocks noGrp="1"/>
          </p:cNvSpPr>
          <p:nvPr>
            <p:ph type="title"/>
          </p:nvPr>
        </p:nvSpPr>
        <p:spPr/>
        <p:txBody>
          <a:bodyPr/>
          <a:lstStyle/>
          <a:p>
            <a:pPr algn="ctr"/>
            <a:r>
              <a:rPr lang="en-US" dirty="0">
                <a:latin typeface="Trebuchet MS"/>
              </a:rPr>
              <a:t>Stopping at an asteroid to fill up</a:t>
            </a:r>
          </a:p>
        </p:txBody>
      </p:sp>
      <p:pic>
        <p:nvPicPr>
          <p:cNvPr id="5" name="Picture 4">
            <a:extLst>
              <a:ext uri="{FF2B5EF4-FFF2-40B4-BE49-F238E27FC236}">
                <a16:creationId xmlns:a16="http://schemas.microsoft.com/office/drawing/2014/main" id="{0E5E49F5-9FEC-4A84-9D7C-702C2EA69F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51222" y="0"/>
            <a:ext cx="1240777" cy="1325563"/>
          </a:xfrm>
          <a:prstGeom prst="rect">
            <a:avLst/>
          </a:prstGeom>
        </p:spPr>
      </p:pic>
      <p:pic>
        <p:nvPicPr>
          <p:cNvPr id="7" name="Picture 6">
            <a:extLst>
              <a:ext uri="{FF2B5EF4-FFF2-40B4-BE49-F238E27FC236}">
                <a16:creationId xmlns:a16="http://schemas.microsoft.com/office/drawing/2014/main" id="{C65A60AD-A4F9-4064-BA5E-3FEB055E7012}"/>
              </a:ext>
            </a:extLst>
          </p:cNvPr>
          <p:cNvPicPr>
            <a:picLocks noChangeAspect="1"/>
          </p:cNvPicPr>
          <p:nvPr/>
        </p:nvPicPr>
        <p:blipFill rotWithShape="1">
          <a:blip r:embed="rId4">
            <a:extLst>
              <a:ext uri="{28A0092B-C50C-407E-A947-70E740481C1C}">
                <a14:useLocalDpi xmlns:a14="http://schemas.microsoft.com/office/drawing/2010/main" val="0"/>
              </a:ext>
            </a:extLst>
          </a:blip>
          <a:srcRect l="3951" t="28300" r="4774" b="28119"/>
          <a:stretch/>
        </p:blipFill>
        <p:spPr>
          <a:xfrm>
            <a:off x="0" y="5885352"/>
            <a:ext cx="3239311" cy="1031132"/>
          </a:xfrm>
          <a:prstGeom prst="rect">
            <a:avLst/>
          </a:prstGeom>
        </p:spPr>
      </p:pic>
      <p:pic>
        <p:nvPicPr>
          <p:cNvPr id="8" name="Picture 7">
            <a:extLst>
              <a:ext uri="{FF2B5EF4-FFF2-40B4-BE49-F238E27FC236}">
                <a16:creationId xmlns:a16="http://schemas.microsoft.com/office/drawing/2014/main" id="{B45B0199-9C40-45C3-AA9B-F4509D3BE1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76471" y="4488099"/>
            <a:ext cx="1775207" cy="2369901"/>
          </a:xfrm>
          <a:prstGeom prst="rect">
            <a:avLst/>
          </a:prstGeom>
        </p:spPr>
      </p:pic>
      <p:pic>
        <p:nvPicPr>
          <p:cNvPr id="1026" name="Picture 2">
            <a:extLst>
              <a:ext uri="{FF2B5EF4-FFF2-40B4-BE49-F238E27FC236}">
                <a16:creationId xmlns:a16="http://schemas.microsoft.com/office/drawing/2014/main" id="{AC3F34BF-81FB-4AA3-9633-19AF3E18977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622" r="13378"/>
          <a:stretch/>
        </p:blipFill>
        <p:spPr bwMode="auto">
          <a:xfrm>
            <a:off x="4942288" y="1677902"/>
            <a:ext cx="5534183" cy="472301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9A4A7D06-EB73-44EA-A3F5-1883A4FBBF98}"/>
              </a:ext>
            </a:extLst>
          </p:cNvPr>
          <p:cNvSpPr txBox="1"/>
          <p:nvPr/>
        </p:nvSpPr>
        <p:spPr>
          <a:xfrm>
            <a:off x="5071953" y="6041028"/>
            <a:ext cx="3571875" cy="338554"/>
          </a:xfrm>
          <a:prstGeom prst="rect">
            <a:avLst/>
          </a:prstGeom>
          <a:noFill/>
        </p:spPr>
        <p:txBody>
          <a:bodyPr wrap="square" rtlCol="0">
            <a:spAutoFit/>
          </a:bodyPr>
          <a:lstStyle/>
          <a:p>
            <a:r>
              <a:rPr lang="en-US" sz="1600" dirty="0">
                <a:solidFill>
                  <a:schemeClr val="bg1"/>
                </a:solidFill>
                <a:latin typeface="Trebuchet MS" panose="020B0603020202020204" pitchFamily="34" charset="0"/>
              </a:rPr>
              <a:t>Source: Goddard Space Flight Center</a:t>
            </a:r>
          </a:p>
        </p:txBody>
      </p:sp>
      <p:sp>
        <p:nvSpPr>
          <p:cNvPr id="12" name="TextBox 11">
            <a:extLst>
              <a:ext uri="{FF2B5EF4-FFF2-40B4-BE49-F238E27FC236}">
                <a16:creationId xmlns:a16="http://schemas.microsoft.com/office/drawing/2014/main" id="{A62C21FC-59D9-4004-A9CE-126EFD48F62F}"/>
              </a:ext>
            </a:extLst>
          </p:cNvPr>
          <p:cNvSpPr txBox="1"/>
          <p:nvPr/>
        </p:nvSpPr>
        <p:spPr>
          <a:xfrm>
            <a:off x="345901" y="1889064"/>
            <a:ext cx="4264184" cy="120032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400" dirty="0">
                <a:latin typeface="Trebuchet MS"/>
              </a:rPr>
              <a:t>Bennu was visited by the OSIRIS-</a:t>
            </a:r>
            <a:r>
              <a:rPr lang="en-US" sz="2400" dirty="0" err="1">
                <a:latin typeface="Trebuchet MS"/>
              </a:rPr>
              <a:t>REx</a:t>
            </a:r>
            <a:r>
              <a:rPr lang="en-US" sz="2400" dirty="0">
                <a:latin typeface="Trebuchet MS"/>
              </a:rPr>
              <a:t> mission</a:t>
            </a:r>
          </a:p>
          <a:p>
            <a:pPr marL="285750" indent="-285750">
              <a:buFont typeface="Arial" panose="020B0604020202020204" pitchFamily="34" charset="0"/>
              <a:buChar char="•"/>
            </a:pPr>
            <a:r>
              <a:rPr lang="en-US" sz="2400" dirty="0">
                <a:latin typeface="Trebuchet MS"/>
              </a:rPr>
              <a:t>Water on </a:t>
            </a:r>
            <a:r>
              <a:rPr lang="en-US" sz="2400" dirty="0" err="1">
                <a:latin typeface="Trebuchet MS"/>
              </a:rPr>
              <a:t>Bennu</a:t>
            </a:r>
            <a:r>
              <a:rPr lang="en-US" sz="2400" dirty="0">
                <a:latin typeface="Trebuchet MS"/>
              </a:rPr>
              <a:t>!</a:t>
            </a:r>
          </a:p>
        </p:txBody>
      </p:sp>
    </p:spTree>
    <p:extLst>
      <p:ext uri="{BB962C8B-B14F-4D97-AF65-F5344CB8AC3E}">
        <p14:creationId xmlns:p14="http://schemas.microsoft.com/office/powerpoint/2010/main" val="2923311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1E0BBC5-7498-417B-9AC3-531BE7DBA5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55" y="1459693"/>
            <a:ext cx="9422136" cy="4656655"/>
          </a:xfrm>
          <a:prstGeom prst="rect">
            <a:avLst/>
          </a:prstGeom>
        </p:spPr>
      </p:pic>
      <p:sp>
        <p:nvSpPr>
          <p:cNvPr id="2" name="Title 1">
            <a:extLst>
              <a:ext uri="{FF2B5EF4-FFF2-40B4-BE49-F238E27FC236}">
                <a16:creationId xmlns:a16="http://schemas.microsoft.com/office/drawing/2014/main" id="{77788D19-D4AE-4F2B-B2CB-B1AA767D6EE8}"/>
              </a:ext>
            </a:extLst>
          </p:cNvPr>
          <p:cNvSpPr>
            <a:spLocks noGrp="1"/>
          </p:cNvSpPr>
          <p:nvPr>
            <p:ph type="title"/>
          </p:nvPr>
        </p:nvSpPr>
        <p:spPr/>
        <p:txBody>
          <a:bodyPr/>
          <a:lstStyle/>
          <a:p>
            <a:pPr algn="ctr"/>
            <a:r>
              <a:rPr lang="en-US" dirty="0">
                <a:latin typeface="Trebuchet MS" panose="020B0603020202020204" pitchFamily="34" charset="0"/>
              </a:rPr>
              <a:t>Yes</a:t>
            </a:r>
          </a:p>
        </p:txBody>
      </p:sp>
      <p:pic>
        <p:nvPicPr>
          <p:cNvPr id="3" name="Picture 2">
            <a:extLst>
              <a:ext uri="{FF2B5EF4-FFF2-40B4-BE49-F238E27FC236}">
                <a16:creationId xmlns:a16="http://schemas.microsoft.com/office/drawing/2014/main" id="{25E0114F-D40C-448D-AE0E-0DE658A30A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51222" y="0"/>
            <a:ext cx="1240777" cy="1325563"/>
          </a:xfrm>
          <a:prstGeom prst="rect">
            <a:avLst/>
          </a:prstGeom>
        </p:spPr>
      </p:pic>
      <p:pic>
        <p:nvPicPr>
          <p:cNvPr id="5" name="Picture 4">
            <a:extLst>
              <a:ext uri="{FF2B5EF4-FFF2-40B4-BE49-F238E27FC236}">
                <a16:creationId xmlns:a16="http://schemas.microsoft.com/office/drawing/2014/main" id="{D793EC6F-D6AA-4126-B1EE-2041157DC3C3}"/>
              </a:ext>
            </a:extLst>
          </p:cNvPr>
          <p:cNvPicPr>
            <a:picLocks noChangeAspect="1"/>
          </p:cNvPicPr>
          <p:nvPr/>
        </p:nvPicPr>
        <p:blipFill rotWithShape="1">
          <a:blip r:embed="rId5">
            <a:extLst>
              <a:ext uri="{28A0092B-C50C-407E-A947-70E740481C1C}">
                <a14:useLocalDpi xmlns:a14="http://schemas.microsoft.com/office/drawing/2010/main" val="0"/>
              </a:ext>
            </a:extLst>
          </a:blip>
          <a:srcRect l="3951" t="28300" r="4774" b="28119"/>
          <a:stretch/>
        </p:blipFill>
        <p:spPr>
          <a:xfrm>
            <a:off x="0" y="5885352"/>
            <a:ext cx="3239311" cy="1031132"/>
          </a:xfrm>
          <a:prstGeom prst="rect">
            <a:avLst/>
          </a:prstGeom>
        </p:spPr>
      </p:pic>
      <p:pic>
        <p:nvPicPr>
          <p:cNvPr id="6" name="Picture 5">
            <a:extLst>
              <a:ext uri="{FF2B5EF4-FFF2-40B4-BE49-F238E27FC236}">
                <a16:creationId xmlns:a16="http://schemas.microsoft.com/office/drawing/2014/main" id="{DDE44404-EFA7-45F0-8E6E-C4C34FCD808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76471" y="4488099"/>
            <a:ext cx="1775207" cy="2369901"/>
          </a:xfrm>
          <a:prstGeom prst="rect">
            <a:avLst/>
          </a:prstGeom>
        </p:spPr>
      </p:pic>
    </p:spTree>
    <p:extLst>
      <p:ext uri="{BB962C8B-B14F-4D97-AF65-F5344CB8AC3E}">
        <p14:creationId xmlns:p14="http://schemas.microsoft.com/office/powerpoint/2010/main" val="511654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E1E37-7F04-433F-8192-CD70E4873A07}"/>
              </a:ext>
            </a:extLst>
          </p:cNvPr>
          <p:cNvSpPr>
            <a:spLocks noGrp="1"/>
          </p:cNvSpPr>
          <p:nvPr>
            <p:ph type="title"/>
          </p:nvPr>
        </p:nvSpPr>
        <p:spPr/>
        <p:txBody>
          <a:bodyPr/>
          <a:lstStyle/>
          <a:p>
            <a:pPr algn="ctr"/>
            <a:r>
              <a:rPr lang="en-US" dirty="0">
                <a:latin typeface="Trebuchet MS" panose="020B0603020202020204" pitchFamily="34" charset="0"/>
              </a:rPr>
              <a:t>Future Work</a:t>
            </a:r>
          </a:p>
        </p:txBody>
      </p:sp>
      <p:pic>
        <p:nvPicPr>
          <p:cNvPr id="3" name="Picture 2">
            <a:extLst>
              <a:ext uri="{FF2B5EF4-FFF2-40B4-BE49-F238E27FC236}">
                <a16:creationId xmlns:a16="http://schemas.microsoft.com/office/drawing/2014/main" id="{394D2AFE-A4BF-4851-9B42-4AA74BC31E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51222" y="0"/>
            <a:ext cx="1240777" cy="1325563"/>
          </a:xfrm>
          <a:prstGeom prst="rect">
            <a:avLst/>
          </a:prstGeom>
        </p:spPr>
      </p:pic>
      <p:pic>
        <p:nvPicPr>
          <p:cNvPr id="5" name="Picture 4">
            <a:extLst>
              <a:ext uri="{FF2B5EF4-FFF2-40B4-BE49-F238E27FC236}">
                <a16:creationId xmlns:a16="http://schemas.microsoft.com/office/drawing/2014/main" id="{EB58CCB5-1C7B-4107-ABB0-B611670283D6}"/>
              </a:ext>
            </a:extLst>
          </p:cNvPr>
          <p:cNvPicPr>
            <a:picLocks noChangeAspect="1"/>
          </p:cNvPicPr>
          <p:nvPr/>
        </p:nvPicPr>
        <p:blipFill rotWithShape="1">
          <a:blip r:embed="rId3">
            <a:extLst>
              <a:ext uri="{28A0092B-C50C-407E-A947-70E740481C1C}">
                <a14:useLocalDpi xmlns:a14="http://schemas.microsoft.com/office/drawing/2010/main" val="0"/>
              </a:ext>
            </a:extLst>
          </a:blip>
          <a:srcRect l="3951" t="28300" r="4774" b="28119"/>
          <a:stretch/>
        </p:blipFill>
        <p:spPr>
          <a:xfrm>
            <a:off x="0" y="5885352"/>
            <a:ext cx="3239311" cy="1031132"/>
          </a:xfrm>
          <a:prstGeom prst="rect">
            <a:avLst/>
          </a:prstGeom>
        </p:spPr>
      </p:pic>
      <p:pic>
        <p:nvPicPr>
          <p:cNvPr id="6" name="Picture 5">
            <a:extLst>
              <a:ext uri="{FF2B5EF4-FFF2-40B4-BE49-F238E27FC236}">
                <a16:creationId xmlns:a16="http://schemas.microsoft.com/office/drawing/2014/main" id="{31918A35-5B51-4180-AA2A-C2BE805901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6471" y="4488099"/>
            <a:ext cx="1775207" cy="2369901"/>
          </a:xfrm>
          <a:prstGeom prst="rect">
            <a:avLst/>
          </a:prstGeom>
        </p:spPr>
      </p:pic>
      <p:pic>
        <p:nvPicPr>
          <p:cNvPr id="8" name="Picture 7">
            <a:extLst>
              <a:ext uri="{FF2B5EF4-FFF2-40B4-BE49-F238E27FC236}">
                <a16:creationId xmlns:a16="http://schemas.microsoft.com/office/drawing/2014/main" id="{9C098BC0-8341-424A-9405-F338C4C9F5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8884" y="1618014"/>
            <a:ext cx="4827587" cy="4827587"/>
          </a:xfrm>
          <a:prstGeom prst="rect">
            <a:avLst/>
          </a:prstGeom>
        </p:spPr>
      </p:pic>
      <p:sp>
        <p:nvSpPr>
          <p:cNvPr id="9" name="TextBox 8">
            <a:extLst>
              <a:ext uri="{FF2B5EF4-FFF2-40B4-BE49-F238E27FC236}">
                <a16:creationId xmlns:a16="http://schemas.microsoft.com/office/drawing/2014/main" id="{07B73C08-F1FA-4F27-8FE9-36B8A9A080E5}"/>
              </a:ext>
            </a:extLst>
          </p:cNvPr>
          <p:cNvSpPr txBox="1"/>
          <p:nvPr/>
        </p:nvSpPr>
        <p:spPr>
          <a:xfrm>
            <a:off x="88900" y="1565900"/>
            <a:ext cx="5483225" cy="3046988"/>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400" dirty="0">
                <a:latin typeface="Trebuchet MS"/>
              </a:rPr>
              <a:t>Investigate transfer from Asteroid Candidates to Mars</a:t>
            </a:r>
          </a:p>
          <a:p>
            <a:pPr marL="285750" indent="-285750">
              <a:buFont typeface="Arial" panose="020B0604020202020204" pitchFamily="34" charset="0"/>
              <a:buChar char="•"/>
            </a:pPr>
            <a:r>
              <a:rPr lang="en-US" sz="2400" dirty="0">
                <a:latin typeface="Trebuchet MS" panose="020B0603020202020204" pitchFamily="34" charset="0"/>
              </a:rPr>
              <a:t>Develop reference Missions </a:t>
            </a:r>
          </a:p>
          <a:p>
            <a:pPr marL="742950" lvl="1" indent="-285750">
              <a:buFont typeface="Arial" panose="020B0604020202020204" pitchFamily="34" charset="0"/>
              <a:buChar char="•"/>
            </a:pPr>
            <a:r>
              <a:rPr lang="en-US" sz="2400" dirty="0">
                <a:latin typeface="Trebuchet MS" panose="020B0603020202020204" pitchFamily="34" charset="0"/>
              </a:rPr>
              <a:t>Time Optimal</a:t>
            </a:r>
          </a:p>
          <a:p>
            <a:pPr marL="742950" lvl="1" indent="-285750">
              <a:buFont typeface="Arial" panose="020B0604020202020204" pitchFamily="34" charset="0"/>
              <a:buChar char="•"/>
            </a:pPr>
            <a:r>
              <a:rPr lang="en-US" sz="2400" dirty="0">
                <a:latin typeface="Trebuchet MS" panose="020B0603020202020204" pitchFamily="34" charset="0"/>
              </a:rPr>
              <a:t>Minimum mass</a:t>
            </a:r>
          </a:p>
          <a:p>
            <a:pPr marL="742950" lvl="1" indent="-285750">
              <a:buFont typeface="Arial" panose="020B0604020202020204" pitchFamily="34" charset="0"/>
              <a:buChar char="•"/>
            </a:pPr>
            <a:r>
              <a:rPr lang="en-US" sz="2400" dirty="0">
                <a:latin typeface="Trebuchet MS" panose="020B0603020202020204" pitchFamily="34" charset="0"/>
              </a:rPr>
              <a:t>Time Optimal, but with layover</a:t>
            </a:r>
          </a:p>
          <a:p>
            <a:endParaRPr lang="en-US" sz="2400" dirty="0">
              <a:latin typeface="Trebuchet MS" panose="020B0603020202020204" pitchFamily="34" charset="0"/>
            </a:endParaRPr>
          </a:p>
          <a:p>
            <a:pPr marL="285750" indent="-285750">
              <a:buFont typeface="Arial" panose="020B0604020202020204" pitchFamily="34" charset="0"/>
              <a:buChar char="•"/>
            </a:pPr>
            <a:endParaRPr lang="en-US" sz="2400" dirty="0">
              <a:latin typeface="Trebuchet MS" panose="020B0603020202020204" pitchFamily="34" charset="0"/>
            </a:endParaRPr>
          </a:p>
        </p:txBody>
      </p:sp>
      <p:sp>
        <p:nvSpPr>
          <p:cNvPr id="10" name="TextBox 9">
            <a:extLst>
              <a:ext uri="{FF2B5EF4-FFF2-40B4-BE49-F238E27FC236}">
                <a16:creationId xmlns:a16="http://schemas.microsoft.com/office/drawing/2014/main" id="{54DEE0E2-866A-4E48-824F-F33467471FE4}"/>
              </a:ext>
            </a:extLst>
          </p:cNvPr>
          <p:cNvSpPr txBox="1"/>
          <p:nvPr/>
        </p:nvSpPr>
        <p:spPr>
          <a:xfrm>
            <a:off x="5725643" y="6107047"/>
            <a:ext cx="4827587" cy="338554"/>
          </a:xfrm>
          <a:prstGeom prst="rect">
            <a:avLst/>
          </a:prstGeom>
          <a:noFill/>
        </p:spPr>
        <p:txBody>
          <a:bodyPr wrap="square" rtlCol="0">
            <a:spAutoFit/>
          </a:bodyPr>
          <a:lstStyle/>
          <a:p>
            <a:r>
              <a:rPr lang="en-US" sz="1600" dirty="0">
                <a:solidFill>
                  <a:schemeClr val="bg1"/>
                </a:solidFill>
                <a:latin typeface="Trebuchet MS" panose="020B0603020202020204" pitchFamily="34" charset="0"/>
              </a:rPr>
              <a:t>Source: NASA Solar System Exploration</a:t>
            </a:r>
          </a:p>
        </p:txBody>
      </p:sp>
    </p:spTree>
    <p:extLst>
      <p:ext uri="{BB962C8B-B14F-4D97-AF65-F5344CB8AC3E}">
        <p14:creationId xmlns:p14="http://schemas.microsoft.com/office/powerpoint/2010/main" val="198274990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137</TotalTime>
  <Words>826</Words>
  <Application>Microsoft Macintosh PowerPoint</Application>
  <PresentationFormat>Widescreen</PresentationFormat>
  <Paragraphs>43</Paragraphs>
  <Slides>7</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Arial,Sans-Serif</vt:lpstr>
      <vt:lpstr>Calibri</vt:lpstr>
      <vt:lpstr>Calibri Light</vt:lpstr>
      <vt:lpstr>Roboto</vt:lpstr>
      <vt:lpstr>Trebuchet MS</vt:lpstr>
      <vt:lpstr>office theme</vt:lpstr>
      <vt:lpstr>Assessing the Viability of Refueling at Asteroids on the Way to Mars</vt:lpstr>
      <vt:lpstr>What is ΔV?</vt:lpstr>
      <vt:lpstr>Mars is hard to get to</vt:lpstr>
      <vt:lpstr>It gets worse</vt:lpstr>
      <vt:lpstr>Stopping at an asteroid to fill up</vt:lpstr>
      <vt:lpstr>Yes</vt:lpstr>
      <vt:lpstr>Future 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Boettcher, Anne</cp:lastModifiedBy>
  <cp:revision>86</cp:revision>
  <dcterms:created xsi:type="dcterms:W3CDTF">2022-04-05T03:29:48Z</dcterms:created>
  <dcterms:modified xsi:type="dcterms:W3CDTF">2022-04-08T00:08:50Z</dcterms:modified>
</cp:coreProperties>
</file>